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7" d="100"/>
          <a:sy n="97" d="100"/>
        </p:scale>
        <p:origin x="57" y="1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0AD-0B22-45F5-A125-D8906B29ADDD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6124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0AD-0B22-45F5-A125-D8906B29ADDD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176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0AD-0B22-45F5-A125-D8906B29ADDD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688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0AD-0B22-45F5-A125-D8906B29ADDD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536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0AD-0B22-45F5-A125-D8906B29ADDD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725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0AD-0B22-45F5-A125-D8906B29ADDD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19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0AD-0B22-45F5-A125-D8906B29ADDD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143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0AD-0B22-45F5-A125-D8906B29ADDD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50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0AD-0B22-45F5-A125-D8906B29ADDD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391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01C70AD-0B22-45F5-A125-D8906B29ADDD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33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70AD-0B22-45F5-A125-D8906B29ADDD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282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01C70AD-0B22-45F5-A125-D8906B29ADDD}" type="datetimeFigureOut">
              <a:rPr lang="en-US" smtClean="0"/>
              <a:t>8/24/2019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CCABEA5-247B-4D90-AD79-6319B1A78FA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9000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6FC24-F9CE-4AB3-B613-180E1BF067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51" y="979880"/>
            <a:ext cx="10058400" cy="356616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1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B52168-8542-4C7E-BEEF-D03925448D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Operations with Real Numbers</a:t>
            </a:r>
          </a:p>
        </p:txBody>
      </p:sp>
    </p:spTree>
    <p:extLst>
      <p:ext uri="{BB962C8B-B14F-4D97-AF65-F5344CB8AC3E}">
        <p14:creationId xmlns:p14="http://schemas.microsoft.com/office/powerpoint/2010/main" val="815022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51AE2-4A6F-4872-8283-754869D71AF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58915" y="0"/>
            <a:ext cx="10742995" cy="144938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 EITHER &lt;, &gt;, OR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F70D44-27FC-4890-99A4-A9550E8796AD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548150" y="1605372"/>
                <a:ext cx="3047999" cy="4022725"/>
              </a:xfrm>
            </p:spPr>
            <p:txBody>
              <a:bodyPr/>
              <a:lstStyle/>
              <a:p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1 )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98</m:t>
                        </m:r>
                      </m:e>
                    </m:rad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?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55</m:t>
                        </m:r>
                      </m:num>
                      <m:den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dirty="0"/>
              </a:p>
              <a:p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F70D44-27FC-4890-99A4-A9550E8796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548150" y="1605372"/>
                <a:ext cx="3047999" cy="4022725"/>
              </a:xfrm>
              <a:blipFill>
                <a:blip r:embed="rId2"/>
                <a:stretch>
                  <a:fillRect l="-4400" t="-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11556C9-07CC-4A6B-8AF9-ABD18C55194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200832" y="1605372"/>
                <a:ext cx="3635478" cy="4022725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rmAutofit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2)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  ?   </a:t>
                </a:r>
                <a14:m>
                  <m:oMath xmlns:m="http://schemas.openxmlformats.org/officeDocument/2006/math">
                    <m:r>
                      <a:rPr lang="el-GR" sz="280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11556C9-07CC-4A6B-8AF9-ABD18C551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832" y="1605372"/>
                <a:ext cx="3635478" cy="4022725"/>
              </a:xfrm>
              <a:prstGeom prst="rect">
                <a:avLst/>
              </a:prstGeom>
              <a:blipFill>
                <a:blip r:embed="rId3"/>
                <a:stretch>
                  <a:fillRect l="-3691" t="-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69B312BB-D4B9-4ED7-9D92-9A5860E9AE3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295968" y="1605372"/>
                <a:ext cx="3259394" cy="4022725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rmAutofit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3)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  ?   </a:t>
                </a:r>
                <a14:m>
                  <m:oMath xmlns:m="http://schemas.openxmlformats.org/officeDocument/2006/math">
                    <m:r>
                      <a:rPr lang="en-US" sz="280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1.04</m:t>
                    </m:r>
                    <m:acc>
                      <m:accPr>
                        <m:chr m:val="̅"/>
                        <m:ctrlP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acc>
                  </m:oMath>
                </a14:m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69B312BB-D4B9-4ED7-9D92-9A5860E9AE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5968" y="1605372"/>
                <a:ext cx="3259394" cy="4022725"/>
              </a:xfrm>
              <a:prstGeom prst="rect">
                <a:avLst/>
              </a:prstGeom>
              <a:blipFill>
                <a:blip r:embed="rId4"/>
                <a:stretch>
                  <a:fillRect l="-4112" t="-12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566E8A8-A203-4EEB-9547-4060C4990727}"/>
              </a:ext>
            </a:extLst>
          </p:cNvPr>
          <p:cNvCxnSpPr/>
          <p:nvPr/>
        </p:nvCxnSpPr>
        <p:spPr>
          <a:xfrm>
            <a:off x="0" y="1449387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873198B-03E8-43BE-B1D1-81FD4DEB39AE}"/>
              </a:ext>
            </a:extLst>
          </p:cNvPr>
          <p:cNvCxnSpPr>
            <a:cxnSpLocks/>
          </p:cNvCxnSpPr>
          <p:nvPr/>
        </p:nvCxnSpPr>
        <p:spPr>
          <a:xfrm>
            <a:off x="3898490" y="1449387"/>
            <a:ext cx="0" cy="4902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7199CB3-16AA-445F-AECC-CA890E4599E6}"/>
              </a:ext>
            </a:extLst>
          </p:cNvPr>
          <p:cNvCxnSpPr>
            <a:cxnSpLocks/>
          </p:cNvCxnSpPr>
          <p:nvPr/>
        </p:nvCxnSpPr>
        <p:spPr>
          <a:xfrm>
            <a:off x="7870723" y="1449387"/>
            <a:ext cx="0" cy="4902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24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18BFF-27CB-4A13-AEF7-789671F96F9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4245" y="117988"/>
            <a:ext cx="12103510" cy="969808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 and Order Least to Greatest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BAC0A1-D561-49B7-A26C-F6DACE16EB22}"/>
                  </a:ext>
                </a:extLst>
              </p:cNvPr>
              <p:cNvSpPr>
                <a:spLocks noGrp="1"/>
              </p:cNvSpPr>
              <p:nvPr>
                <p:ph sz="half" idx="4294967295"/>
              </p:nvPr>
            </p:nvSpPr>
            <p:spPr>
              <a:xfrm>
                <a:off x="66369" y="1052051"/>
                <a:ext cx="5948516" cy="2234124"/>
              </a:xfrm>
            </p:spPr>
            <p:txBody>
              <a:bodyPr/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4)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3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,−0.6, 0.5,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  <m:r>
                        <a:rPr lang="en-US" sz="36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,15%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BAC0A1-D561-49B7-A26C-F6DACE16EB2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4294967295"/>
              </p:nvPr>
            </p:nvSpPr>
            <p:spPr>
              <a:xfrm>
                <a:off x="66369" y="1052051"/>
                <a:ext cx="5948516" cy="2234124"/>
              </a:xfrm>
              <a:blipFill>
                <a:blip r:embed="rId2"/>
                <a:stretch>
                  <a:fillRect l="-3074" t="-71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D0A1DF-F9EE-4AA6-8389-E0A6949EE528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6177116" y="1144998"/>
            <a:ext cx="5533103" cy="448627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 All Numbers into Decimals.</a:t>
            </a:r>
          </a:p>
          <a:p>
            <a:pPr marL="514350" indent="-514350">
              <a:buFont typeface="+mj-lt"/>
              <a:buAutoNum type="arabicPeriod"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Compare.</a:t>
            </a:r>
          </a:p>
          <a:p>
            <a:pPr marL="514350" indent="-514350">
              <a:buFont typeface="+mj-lt"/>
              <a:buAutoNum type="arabicPeriod"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in Order Using the Original Form.</a:t>
            </a:r>
          </a:p>
          <a:p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826C948-15DB-4CBB-867C-39F51300647F}"/>
              </a:ext>
            </a:extLst>
          </p:cNvPr>
          <p:cNvCxnSpPr/>
          <p:nvPr/>
        </p:nvCxnSpPr>
        <p:spPr>
          <a:xfrm>
            <a:off x="0" y="978310"/>
            <a:ext cx="12192000" cy="491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BB19363-93C3-47D8-8336-A040D99BD9CA}"/>
              </a:ext>
            </a:extLst>
          </p:cNvPr>
          <p:cNvCxnSpPr/>
          <p:nvPr/>
        </p:nvCxnSpPr>
        <p:spPr>
          <a:xfrm>
            <a:off x="5997677" y="1002890"/>
            <a:ext cx="0" cy="5348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1295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18BFF-27CB-4A13-AEF7-789671F96F9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4245" y="117988"/>
            <a:ext cx="12103510" cy="969808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 and Order GREATEST TO LEAST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BAC0A1-D561-49B7-A26C-F6DACE16EB22}"/>
                  </a:ext>
                </a:extLst>
              </p:cNvPr>
              <p:cNvSpPr>
                <a:spLocks noGrp="1"/>
              </p:cNvSpPr>
              <p:nvPr>
                <p:ph sz="half" idx="4294967295"/>
              </p:nvPr>
            </p:nvSpPr>
            <p:spPr>
              <a:xfrm>
                <a:off x="66369" y="1027471"/>
                <a:ext cx="5948516" cy="2234124"/>
              </a:xfrm>
            </p:spPr>
            <p:txBody>
              <a:bodyPr/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5)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3,−0.2,</m:t>
                      </m:r>
                      <m:f>
                        <m:fPr>
                          <m:ctrlP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3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,0.3,</m:t>
                      </m:r>
                      <m:rad>
                        <m:radPr>
                          <m:degHide m:val="on"/>
                          <m:ctrlP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en-US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BAC0A1-D561-49B7-A26C-F6DACE16EB2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4294967295"/>
              </p:nvPr>
            </p:nvSpPr>
            <p:spPr>
              <a:xfrm>
                <a:off x="66369" y="1027471"/>
                <a:ext cx="5948516" cy="2234124"/>
              </a:xfrm>
              <a:blipFill>
                <a:blip r:embed="rId2"/>
                <a:stretch>
                  <a:fillRect l="-3074" t="-71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D0A1DF-F9EE-4AA6-8389-E0A6949EE528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6177116" y="1144998"/>
            <a:ext cx="5533103" cy="448627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 All Numbers into Decimals.</a:t>
            </a:r>
          </a:p>
          <a:p>
            <a:pPr marL="514350" indent="-514350">
              <a:buFont typeface="+mj-lt"/>
              <a:buAutoNum type="arabicPeriod"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Compare.</a:t>
            </a:r>
          </a:p>
          <a:p>
            <a:pPr marL="514350" indent="-514350">
              <a:buFont typeface="+mj-lt"/>
              <a:buAutoNum type="arabicPeriod"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in Order Using the Original Form.</a:t>
            </a:r>
          </a:p>
          <a:p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826C948-15DB-4CBB-867C-39F51300647F}"/>
              </a:ext>
            </a:extLst>
          </p:cNvPr>
          <p:cNvCxnSpPr/>
          <p:nvPr/>
        </p:nvCxnSpPr>
        <p:spPr>
          <a:xfrm>
            <a:off x="0" y="978310"/>
            <a:ext cx="12192000" cy="491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BB19363-93C3-47D8-8336-A040D99BD9CA}"/>
              </a:ext>
            </a:extLst>
          </p:cNvPr>
          <p:cNvCxnSpPr/>
          <p:nvPr/>
        </p:nvCxnSpPr>
        <p:spPr>
          <a:xfrm>
            <a:off x="5997677" y="1002890"/>
            <a:ext cx="0" cy="5348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861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B7687-5553-475F-983A-23B9EC206DB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8155" y="85301"/>
            <a:ext cx="10891470" cy="724134"/>
          </a:xfrm>
        </p:spPr>
        <p:txBody>
          <a:bodyPr>
            <a:normAutofit fontScale="90000"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6) Four expressions are shown below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9A21B64-E162-4BF6-B7C4-90FB754BF02C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108155" y="839506"/>
                <a:ext cx="11892115" cy="5571126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       </m:t>
                      </m:r>
                      <m:f>
                        <m:f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     </m:t>
                      </m:r>
                      <m:f>
                        <m:f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Which inequality comparing two of the expressions is true when 0.1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≤</m:t>
                    </m:r>
                    <m:r>
                      <a:rPr lang="en-US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?</a:t>
                </a:r>
              </a:p>
              <a:p>
                <a:pPr marL="0" indent="0">
                  <a:buNone/>
                </a:pPr>
                <a:endParaRPr lang="en-US" sz="9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+mj-lt"/>
                  <a:buAutoNum type="alphaUcPeriod"/>
                </a:pP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&gt; </m:t>
                    </m:r>
                    <m:sSup>
                      <m:sSupPr>
                        <m:ctrlP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>
                  <a:buNone/>
                </a:pP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    </a:t>
                </a:r>
              </a:p>
              <a:p>
                <a:pPr marL="514350" indent="-514350">
                  <a:buFont typeface="+mj-lt"/>
                  <a:buAutoNum type="alphaUcPeriod" startAt="2"/>
                </a:pP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  <m:r>
                      <a:rPr lang="en-US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&gt; </m:t>
                    </m:r>
                    <m:f>
                      <m:fPr>
                        <m:ctrlP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AutoNum type="alphaUcPeriod" startAt="2"/>
                </a:pPr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AutoNum type="alphaUcPeriod" startAt="2"/>
                </a:pP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  <m:r>
                      <a:rPr lang="en-US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&gt;  </m:t>
                    </m:r>
                    <m:f>
                      <m:fPr>
                        <m:ctrlP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AutoNum type="alphaUcPeriod" startAt="2"/>
                </a:pPr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14350" indent="-514350">
                  <a:buAutoNum type="alphaUcPeriod" startAt="2"/>
                </a:pP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&gt; </m:t>
                    </m:r>
                  </m:oMath>
                </a14:m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9A21B64-E162-4BF6-B7C4-90FB754BF0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08155" y="839506"/>
                <a:ext cx="11892115" cy="5571126"/>
              </a:xfrm>
              <a:blipFill>
                <a:blip r:embed="rId2"/>
                <a:stretch>
                  <a:fillRect l="-16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7319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D15A3-20F1-4419-B920-9D7DCADC7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89" y="68826"/>
            <a:ext cx="10058400" cy="877037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7)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30F7BAD-311D-4428-A18A-8FBAECAEC0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765" y="945863"/>
            <a:ext cx="11861845" cy="499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16146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53</TotalTime>
  <Words>163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Cambria Math</vt:lpstr>
      <vt:lpstr>Retrospect</vt:lpstr>
      <vt:lpstr>UNIT 1 </vt:lpstr>
      <vt:lpstr>SELECT EITHER &lt;, &gt;, OR =</vt:lpstr>
      <vt:lpstr>Compare and Order Least to Greatest</vt:lpstr>
      <vt:lpstr>Compare and Order GREATEST TO LEAST</vt:lpstr>
      <vt:lpstr>Ex. 6) Four expressions are shown below</vt:lpstr>
      <vt:lpstr>Ex. 7)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</dc:title>
  <dc:creator>Nick Zullo</dc:creator>
  <cp:lastModifiedBy>Michael Kuniega</cp:lastModifiedBy>
  <cp:revision>8</cp:revision>
  <dcterms:created xsi:type="dcterms:W3CDTF">2019-08-21T22:22:52Z</dcterms:created>
  <dcterms:modified xsi:type="dcterms:W3CDTF">2019-08-25T00:06:26Z</dcterms:modified>
</cp:coreProperties>
</file>